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sldIdLst>
    <p:sldId id="305" r:id="rId5"/>
    <p:sldId id="311" r:id="rId6"/>
    <p:sldId id="312" r:id="rId7"/>
    <p:sldId id="313" r:id="rId8"/>
    <p:sldId id="314" r:id="rId9"/>
    <p:sldId id="315" r:id="rId10"/>
    <p:sldId id="325" r:id="rId11"/>
    <p:sldId id="316" r:id="rId12"/>
    <p:sldId id="317" r:id="rId13"/>
    <p:sldId id="318" r:id="rId14"/>
    <p:sldId id="321" r:id="rId15"/>
    <p:sldId id="319" r:id="rId16"/>
    <p:sldId id="320" r:id="rId17"/>
    <p:sldId id="326" r:id="rId18"/>
    <p:sldId id="323" r:id="rId19"/>
    <p:sldId id="322" r:id="rId20"/>
    <p:sldId id="324" r:id="rId21"/>
    <p:sldId id="327" r:id="rId22"/>
    <p:sldId id="328" r:id="rId23"/>
    <p:sldId id="329" r:id="rId24"/>
    <p:sldId id="330" r:id="rId25"/>
    <p:sldId id="331" r:id="rId26"/>
    <p:sldId id="335" r:id="rId27"/>
    <p:sldId id="333" r:id="rId28"/>
    <p:sldId id="332" r:id="rId29"/>
    <p:sldId id="334" r:id="rId30"/>
    <p:sldId id="336" r:id="rId31"/>
    <p:sldId id="337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90" autoAdjust="0"/>
    <p:restoredTop sz="94619" autoAdjust="0"/>
  </p:normalViewPr>
  <p:slideViewPr>
    <p:cSldViewPr snapToGrid="0">
      <p:cViewPr varScale="1">
        <p:scale>
          <a:sx n="170" d="100"/>
          <a:sy n="170" d="100"/>
        </p:scale>
        <p:origin x="316" y="1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828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3921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72432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828532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252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2141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9391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49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370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166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6120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60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92994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7294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489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9114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305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5/22/2022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7152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A05AC74-6838-4CD9-B157-B3BB3E2F54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 useBgFill="1">
        <p:nvSpPr>
          <p:cNvPr id="83" name="Freeform 5">
            <a:extLst>
              <a:ext uri="{FF2B5EF4-FFF2-40B4-BE49-F238E27FC236}">
                <a16:creationId xmlns:a16="http://schemas.microsoft.com/office/drawing/2014/main" id="{608EAA06-5488-416B-B2B2-E552130110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199829" y="1101852"/>
            <a:ext cx="4254640" cy="4654297"/>
          </a:xfrm>
          <a:prstGeom prst="round2SameRect">
            <a:avLst>
              <a:gd name="adj1" fmla="val 5146"/>
              <a:gd name="adj2" fmla="val 400"/>
            </a:avLst>
          </a:pr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4="http://schemas.microsoft.com/office/drawing/2010/main" xmlns:p14="http://schemas.microsoft.com/office/powerpoint/2010/main" xmlns:a16="http://schemas.microsoft.com/office/drawing/2014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04336" y="1623412"/>
            <a:ext cx="3503122" cy="2287229"/>
          </a:xfrm>
        </p:spPr>
        <p:txBody>
          <a:bodyPr>
            <a:normAutofit/>
          </a:bodyPr>
          <a:lstStyle/>
          <a:p>
            <a:pPr algn="l"/>
            <a:r>
              <a:rPr lang="en-US" sz="4400" dirty="0" err="1"/>
              <a:t>Ciclo</a:t>
            </a:r>
            <a:r>
              <a:rPr lang="en-US" sz="4400" dirty="0"/>
              <a:t> </a:t>
            </a:r>
            <a:r>
              <a:rPr lang="en-US" sz="4400" dirty="0" err="1"/>
              <a:t>Celular</a:t>
            </a:r>
            <a:endParaRPr lang="en-US" sz="44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04335" y="4009771"/>
            <a:ext cx="3503122" cy="1244361"/>
          </a:xfrm>
        </p:spPr>
        <p:txBody>
          <a:bodyPr>
            <a:normAutofit/>
          </a:bodyPr>
          <a:lstStyle/>
          <a:p>
            <a:pPr algn="l"/>
            <a:r>
              <a:rPr lang="en-US" sz="1800" dirty="0" err="1">
                <a:solidFill>
                  <a:srgbClr val="FC05CB"/>
                </a:solidFill>
              </a:rPr>
              <a:t>Interfase</a:t>
            </a:r>
            <a:r>
              <a:rPr lang="en-US" sz="1800" dirty="0">
                <a:solidFill>
                  <a:srgbClr val="FC05CB"/>
                </a:solidFill>
              </a:rPr>
              <a:t>, </a:t>
            </a:r>
            <a:r>
              <a:rPr lang="en-US" sz="1800" dirty="0" err="1">
                <a:solidFill>
                  <a:srgbClr val="FC05CB"/>
                </a:solidFill>
              </a:rPr>
              <a:t>Mitose</a:t>
            </a:r>
            <a:r>
              <a:rPr lang="en-US" sz="1800" dirty="0">
                <a:solidFill>
                  <a:srgbClr val="FC05CB"/>
                </a:solidFill>
              </a:rPr>
              <a:t> e </a:t>
            </a:r>
            <a:r>
              <a:rPr lang="en-US" sz="1800" dirty="0" err="1">
                <a:solidFill>
                  <a:srgbClr val="FC05CB"/>
                </a:solidFill>
              </a:rPr>
              <a:t>Meiose</a:t>
            </a:r>
            <a:endParaRPr lang="en-US" sz="1800" dirty="0">
              <a:solidFill>
                <a:srgbClr val="FC05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5765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78D0D97-1380-7C4E-C762-09CE60FE3A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987"/>
          <a:stretch/>
        </p:blipFill>
        <p:spPr>
          <a:xfrm>
            <a:off x="246289" y="1337871"/>
            <a:ext cx="11699422" cy="552012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sz="4800" dirty="0" err="1">
                <a:solidFill>
                  <a:schemeClr val="bg1"/>
                </a:solidFill>
              </a:rPr>
              <a:t>Anáfase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78344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D5F7C98-521D-957B-1400-515785088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8658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6CFC69-E651-886A-D8D0-BBABEFE346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494"/>
          <a:stretch/>
        </p:blipFill>
        <p:spPr>
          <a:xfrm>
            <a:off x="967787" y="1505195"/>
            <a:ext cx="10245777" cy="535280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sz="4800" dirty="0" err="1">
                <a:solidFill>
                  <a:schemeClr val="bg1"/>
                </a:solidFill>
              </a:rPr>
              <a:t>Telófase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2978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18BF605-E840-ACD8-6E6A-655D1C76DF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957"/>
          <a:stretch/>
        </p:blipFill>
        <p:spPr>
          <a:xfrm>
            <a:off x="15433" y="1393627"/>
            <a:ext cx="12176567" cy="546437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sz="4800" dirty="0" err="1">
                <a:solidFill>
                  <a:schemeClr val="bg1"/>
                </a:solidFill>
              </a:rPr>
              <a:t>Citocinese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1824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DF80D1D-ADC0-26D1-7F78-53AF80DB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41" y="1596452"/>
            <a:ext cx="8795317" cy="526154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sz="4800" dirty="0" err="1">
                <a:solidFill>
                  <a:schemeClr val="bg1"/>
                </a:solidFill>
              </a:rPr>
              <a:t>Começo</a:t>
            </a:r>
            <a:r>
              <a:rPr lang="en-CA" sz="4800" dirty="0">
                <a:solidFill>
                  <a:schemeClr val="bg1"/>
                </a:solidFill>
              </a:rPr>
              <a:t> da G1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46373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12CBDCA1-08B8-2419-0777-6ABD693AB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8868" y="0"/>
            <a:ext cx="98142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821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8BB9D4-CC95-91C0-1C6A-40C6F6B02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649"/>
            <a:ext cx="5323582" cy="448955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3AC0E7C-8FDD-366B-C140-F19F76993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1" y="1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013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Meiose</a:t>
            </a:r>
            <a:r>
              <a:rPr lang="en-US" dirty="0"/>
              <a:t> 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02279"/>
            <a:ext cx="10353762" cy="4751614"/>
          </a:xfrm>
        </p:spPr>
        <p:txBody>
          <a:bodyPr>
            <a:normAutofit fontScale="92500" lnSpcReduction="10000"/>
          </a:bodyPr>
          <a:lstStyle/>
          <a:p>
            <a:pPr marL="36900" indent="0">
              <a:buNone/>
            </a:pPr>
            <a:r>
              <a:rPr lang="pt-BR" sz="4000" dirty="0"/>
              <a:t>Seu objetivo é fazer células filhas com exatamente metade dos cromossomos da célula inicial.</a:t>
            </a:r>
          </a:p>
          <a:p>
            <a:pPr marL="36900" indent="0">
              <a:buNone/>
            </a:pPr>
            <a:r>
              <a:rPr lang="en-CA" sz="4000" dirty="0" err="1"/>
              <a:t>Ou</a:t>
            </a:r>
            <a:r>
              <a:rPr lang="en-CA" sz="4000" dirty="0"/>
              <a:t> </a:t>
            </a:r>
            <a:r>
              <a:rPr lang="en-CA" sz="4000" dirty="0" err="1"/>
              <a:t>seja</a:t>
            </a:r>
            <a:r>
              <a:rPr lang="en-CA" sz="4000" dirty="0"/>
              <a:t>, </a:t>
            </a:r>
            <a:r>
              <a:rPr lang="pt-BR" sz="4000" dirty="0"/>
              <a:t>produção de </a:t>
            </a:r>
            <a:r>
              <a:rPr lang="pt-BR" sz="4000" u="sng" dirty="0"/>
              <a:t>gametas</a:t>
            </a:r>
            <a:r>
              <a:rPr lang="pt-BR" sz="4000" dirty="0"/>
              <a:t> - as células sexuais, ou espermatozoides e óvulos.</a:t>
            </a:r>
          </a:p>
          <a:p>
            <a:pPr marL="36900" indent="0">
              <a:buNone/>
            </a:pPr>
            <a:r>
              <a:rPr lang="pt-BR" sz="4000" dirty="0"/>
              <a:t>Leva uma célula diploide - com dois conjuntos de cromossomos (2n) - a células haploides - com apenas um conjunto de cromossomos (n). 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802476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Prófase</a:t>
            </a:r>
            <a:r>
              <a:rPr lang="en-US" dirty="0"/>
              <a:t> 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02279"/>
            <a:ext cx="10353762" cy="475161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4000" dirty="0"/>
              <a:t>Igual a prófase, com um ponto a mais:</a:t>
            </a:r>
          </a:p>
          <a:p>
            <a:r>
              <a:rPr lang="pt-BR" sz="4000" dirty="0"/>
              <a:t>Além dos cromossomos duplicarem, eles também pareiam (cromátides irmãs).</a:t>
            </a:r>
          </a:p>
          <a:p>
            <a:r>
              <a:rPr lang="pt-BR" sz="4000" dirty="0"/>
              <a:t>Durante esse pareamento as pontas dos cromossomos podem se cruzar e misturaras cromátides irmãs (crossing-over).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6571998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sz="4800" dirty="0">
                <a:solidFill>
                  <a:schemeClr val="bg1"/>
                </a:solidFill>
              </a:rPr>
              <a:t>Crossing-over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92C06B-5826-FAA4-5431-B317D5755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7184"/>
            <a:ext cx="12172188" cy="4473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404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pt-BR" sz="3200" dirty="0"/>
              <a:t>Para se dividir, uma célula deve completar várias tarefas importantes:</a:t>
            </a:r>
          </a:p>
          <a:p>
            <a:r>
              <a:rPr lang="pt-BR" sz="4000" dirty="0"/>
              <a:t>ela precisa crescer, </a:t>
            </a:r>
          </a:p>
          <a:p>
            <a:r>
              <a:rPr lang="pt-BR" sz="4000" dirty="0"/>
              <a:t>copiar seu material genético (DNA) e </a:t>
            </a:r>
          </a:p>
          <a:p>
            <a:r>
              <a:rPr lang="pt-BR" sz="4000" dirty="0"/>
              <a:t>dividir-se fisicamente em duas células-filhas.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6514438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Metáfase</a:t>
            </a:r>
            <a:r>
              <a:rPr lang="en-US" dirty="0"/>
              <a:t> 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02279"/>
            <a:ext cx="10353762" cy="475161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4000" dirty="0"/>
              <a:t>Igual a metáfase, com um ponto a mais:</a:t>
            </a:r>
          </a:p>
          <a:p>
            <a:r>
              <a:rPr lang="pt-BR" sz="4000" dirty="0"/>
              <a:t> Os pares de homólogos - não cromossomos individuais - se alinham para a separação.</a:t>
            </a:r>
          </a:p>
          <a:p>
            <a:r>
              <a:rPr lang="pt-BR" sz="4000" dirty="0"/>
              <a:t>A orientação de cada par é aleatória, por isso uma célula pode ter um alelo diferente da outra (lei da separação do Mendel).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3312342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330F1FB-B5B2-973C-E049-53474A6FBF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7728" y="0"/>
            <a:ext cx="527654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3648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Anáfase</a:t>
            </a:r>
            <a:r>
              <a:rPr lang="en-US" dirty="0"/>
              <a:t> I e </a:t>
            </a:r>
            <a:r>
              <a:rPr lang="en-US" dirty="0" err="1"/>
              <a:t>Telófase</a:t>
            </a:r>
            <a:r>
              <a:rPr lang="en-US" dirty="0"/>
              <a:t> 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761938"/>
            <a:ext cx="10353762" cy="389195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4800" dirty="0"/>
              <a:t>Possuem diferenças sutis, não entraremos em detalhes.</a:t>
            </a:r>
            <a:endParaRPr lang="en-CA" sz="4800" dirty="0"/>
          </a:p>
        </p:txBody>
      </p:sp>
    </p:spTree>
    <p:extLst>
      <p:ext uri="{BB962C8B-B14F-4D97-AF65-F5344CB8AC3E}">
        <p14:creationId xmlns:p14="http://schemas.microsoft.com/office/powerpoint/2010/main" val="17435402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FF88A33-F944-F5E4-B731-AEFBAEA8F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375" y="-2956"/>
            <a:ext cx="11044002" cy="686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7695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Meiose</a:t>
            </a:r>
            <a:r>
              <a:rPr lang="en-US" dirty="0"/>
              <a:t> II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02279"/>
            <a:ext cx="10353762" cy="475161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4000" dirty="0"/>
              <a:t>As células passam da meiose I para a meiose II sem copiar o seu DNA.</a:t>
            </a:r>
          </a:p>
          <a:p>
            <a:pPr marL="36900" indent="0">
              <a:buNone/>
            </a:pPr>
            <a:r>
              <a:rPr lang="pt-BR" sz="4000" dirty="0"/>
              <a:t>A meiose II é um processo mais curto e mais simples do que a meiose I.</a:t>
            </a:r>
          </a:p>
          <a:p>
            <a:pPr marL="36900" indent="0">
              <a:buNone/>
            </a:pPr>
            <a:r>
              <a:rPr lang="pt-BR" sz="4000" dirty="0"/>
              <a:t>Pense na meiose II como a "mitose das células haploides“.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5160398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187EF1-A11F-0434-84D2-486CD781C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7150" y="0"/>
            <a:ext cx="725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9333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Meiose</a:t>
            </a:r>
            <a:r>
              <a:rPr lang="en-US" dirty="0"/>
              <a:t> e </a:t>
            </a:r>
            <a:r>
              <a:rPr lang="en-US" dirty="0" err="1"/>
              <a:t>variação</a:t>
            </a:r>
            <a:r>
              <a:rPr lang="en-US" dirty="0"/>
              <a:t> </a:t>
            </a:r>
            <a:r>
              <a:rPr lang="en-US" dirty="0" err="1"/>
              <a:t>genética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80" y="1902279"/>
            <a:ext cx="10789171" cy="475161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4000" dirty="0"/>
              <a:t>Os gametas produzidos não são idênticos</a:t>
            </a:r>
          </a:p>
          <a:p>
            <a:pPr marL="36900" indent="0">
              <a:buNone/>
            </a:pPr>
            <a:r>
              <a:rPr lang="pt-BR" sz="4000" dirty="0"/>
              <a:t>Crossing-over: cada vez que uma célula passar pela prófase I temos um evento diferente de crossing-over, produzindo gametas distintos.</a:t>
            </a:r>
          </a:p>
          <a:p>
            <a:pPr marL="36900" indent="0">
              <a:buNone/>
            </a:pPr>
            <a:r>
              <a:rPr lang="en-CA" sz="4000" dirty="0" err="1"/>
              <a:t>Além</a:t>
            </a:r>
            <a:r>
              <a:rPr lang="en-CA" sz="4000" dirty="0"/>
              <a:t> </a:t>
            </a:r>
            <a:r>
              <a:rPr lang="en-CA" sz="4000" dirty="0" err="1"/>
              <a:t>disso</a:t>
            </a:r>
            <a:r>
              <a:rPr lang="en-CA" sz="4000" dirty="0"/>
              <a:t>, </a:t>
            </a:r>
            <a:r>
              <a:rPr lang="en-CA" sz="4000" dirty="0" err="1"/>
              <a:t>na</a:t>
            </a:r>
            <a:r>
              <a:rPr lang="en-CA" sz="4000" dirty="0"/>
              <a:t> </a:t>
            </a:r>
            <a:r>
              <a:rPr lang="en-CA" sz="4000" dirty="0" err="1"/>
              <a:t>anáfase</a:t>
            </a:r>
            <a:r>
              <a:rPr lang="en-CA" sz="4000" dirty="0"/>
              <a:t> I </a:t>
            </a:r>
            <a:r>
              <a:rPr lang="en-CA" sz="4000" dirty="0" err="1"/>
              <a:t>esse</a:t>
            </a:r>
            <a:r>
              <a:rPr lang="en-CA" sz="4000" dirty="0"/>
              <a:t> </a:t>
            </a:r>
            <a:r>
              <a:rPr lang="en-CA" sz="4000" dirty="0" err="1"/>
              <a:t>gametas</a:t>
            </a:r>
            <a:r>
              <a:rPr lang="en-CA" sz="4000" dirty="0"/>
              <a:t> </a:t>
            </a:r>
            <a:r>
              <a:rPr lang="en-CA" sz="4000" dirty="0" err="1"/>
              <a:t>já</a:t>
            </a:r>
            <a:r>
              <a:rPr lang="en-CA" sz="4000" dirty="0"/>
              <a:t> </a:t>
            </a:r>
            <a:r>
              <a:rPr lang="en-CA" sz="4000" dirty="0" err="1"/>
              <a:t>distintos</a:t>
            </a:r>
            <a:r>
              <a:rPr lang="en-CA" sz="4000" dirty="0"/>
              <a:t> </a:t>
            </a:r>
            <a:r>
              <a:rPr lang="en-CA" sz="4000" dirty="0" err="1"/>
              <a:t>são</a:t>
            </a:r>
            <a:r>
              <a:rPr lang="en-CA" sz="4000" dirty="0"/>
              <a:t> </a:t>
            </a:r>
            <a:r>
              <a:rPr lang="en-CA" sz="4000" dirty="0" err="1"/>
              <a:t>separados</a:t>
            </a:r>
            <a:r>
              <a:rPr lang="en-CA" sz="4000" dirty="0"/>
              <a:t> </a:t>
            </a:r>
            <a:r>
              <a:rPr lang="en-CA" sz="4000" dirty="0" err="1"/>
              <a:t>em</a:t>
            </a:r>
            <a:r>
              <a:rPr lang="en-CA" sz="4000" dirty="0"/>
              <a:t> </a:t>
            </a:r>
            <a:r>
              <a:rPr lang="en-CA" sz="4000" dirty="0" err="1"/>
              <a:t>haplóides</a:t>
            </a:r>
            <a:r>
              <a:rPr lang="en-CA" sz="4000" dirty="0"/>
              <a:t> </a:t>
            </a:r>
            <a:r>
              <a:rPr lang="en-CA" sz="4000" dirty="0" err="1"/>
              <a:t>despareados</a:t>
            </a:r>
            <a:r>
              <a:rPr lang="en-CA" sz="4000" dirty="0"/>
              <a:t> </a:t>
            </a:r>
            <a:r>
              <a:rPr lang="en-CA" sz="4000" dirty="0" err="1"/>
              <a:t>na</a:t>
            </a:r>
            <a:r>
              <a:rPr lang="en-CA" sz="4000" dirty="0"/>
              <a:t> </a:t>
            </a:r>
            <a:r>
              <a:rPr lang="en-CA" sz="4000" dirty="0" err="1"/>
              <a:t>célula</a:t>
            </a:r>
            <a:r>
              <a:rPr lang="en-CA" sz="4000" dirty="0"/>
              <a:t> nova.</a:t>
            </a:r>
          </a:p>
        </p:txBody>
      </p:sp>
    </p:spTree>
    <p:extLst>
      <p:ext uri="{BB962C8B-B14F-4D97-AF65-F5344CB8AC3E}">
        <p14:creationId xmlns:p14="http://schemas.microsoft.com/office/powerpoint/2010/main" val="1812676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Meiose</a:t>
            </a:r>
            <a:r>
              <a:rPr lang="en-US" dirty="0"/>
              <a:t> e </a:t>
            </a:r>
            <a:r>
              <a:rPr lang="en-US" dirty="0" err="1"/>
              <a:t>variação</a:t>
            </a:r>
            <a:r>
              <a:rPr lang="en-US" dirty="0"/>
              <a:t> </a:t>
            </a:r>
            <a:r>
              <a:rPr lang="en-US" dirty="0" err="1"/>
              <a:t>genética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780" y="1902279"/>
            <a:ext cx="10789171" cy="475161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4000" dirty="0"/>
              <a:t>A orientação aleatória de pares homólogos por si só permite mais de 8 milhões de espermatozoides ou óvulos diferentes do pai/mãe.</a:t>
            </a:r>
          </a:p>
          <a:p>
            <a:pPr marL="36900" indent="0">
              <a:buNone/>
            </a:pPr>
            <a:r>
              <a:rPr lang="pt-BR" sz="4000" dirty="0"/>
              <a:t>Temos 23 pares de cromossomos, certo? Só reorientando eles temos 2</a:t>
            </a:r>
            <a:r>
              <a:rPr lang="pt-BR" sz="4000" baseline="30000" dirty="0"/>
              <a:t>23</a:t>
            </a:r>
            <a:r>
              <a:rPr lang="pt-BR" sz="4000" dirty="0"/>
              <a:t> possibilidades</a:t>
            </a:r>
          </a:p>
          <a:p>
            <a:pPr marL="36900" indent="0" algn="ctr">
              <a:buNone/>
            </a:pPr>
            <a:r>
              <a:rPr lang="pt-BR" sz="4000" dirty="0"/>
              <a:t>2</a:t>
            </a:r>
            <a:r>
              <a:rPr lang="pt-BR" sz="4000" baseline="30000" dirty="0"/>
              <a:t>23</a:t>
            </a:r>
            <a:r>
              <a:rPr lang="pt-BR" sz="4000" dirty="0"/>
              <a:t> = 8.388.608</a:t>
            </a:r>
            <a:endParaRPr lang="en-CA" sz="4000" dirty="0"/>
          </a:p>
        </p:txBody>
      </p:sp>
    </p:spTree>
    <p:extLst>
      <p:ext uri="{BB962C8B-B14F-4D97-AF65-F5344CB8AC3E}">
        <p14:creationId xmlns:p14="http://schemas.microsoft.com/office/powerpoint/2010/main" val="15671938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Meiose</a:t>
            </a:r>
            <a:r>
              <a:rPr lang="en-US" dirty="0"/>
              <a:t> e </a:t>
            </a:r>
            <a:r>
              <a:rPr lang="en-US" dirty="0" err="1"/>
              <a:t>variação</a:t>
            </a:r>
            <a:r>
              <a:rPr lang="en-US" dirty="0"/>
              <a:t> </a:t>
            </a:r>
            <a:r>
              <a:rPr lang="en-US" dirty="0" err="1"/>
              <a:t>genética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23475"/>
            <a:ext cx="11340059" cy="4330418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pt-BR" sz="5400" dirty="0"/>
              <a:t>Multiplicando isso às mudanças durante o crossing-over temos um incontável número de variações possíveis.</a:t>
            </a:r>
            <a:endParaRPr lang="en-CA" sz="5400" dirty="0"/>
          </a:p>
        </p:txBody>
      </p:sp>
    </p:spTree>
    <p:extLst>
      <p:ext uri="{BB962C8B-B14F-4D97-AF65-F5344CB8AC3E}">
        <p14:creationId xmlns:p14="http://schemas.microsoft.com/office/powerpoint/2010/main" val="39172995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Interfase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076451"/>
            <a:ext cx="10353762" cy="4171950"/>
          </a:xfrm>
        </p:spPr>
        <p:txBody>
          <a:bodyPr>
            <a:normAutofit fontScale="92500" lnSpcReduction="20000"/>
          </a:bodyPr>
          <a:lstStyle/>
          <a:p>
            <a:pPr marL="36900" indent="0">
              <a:buNone/>
            </a:pPr>
            <a:r>
              <a:rPr lang="en-CA" sz="4000" dirty="0" err="1"/>
              <a:t>Fase</a:t>
            </a:r>
            <a:r>
              <a:rPr lang="en-CA" sz="4000" dirty="0"/>
              <a:t> G1: a </a:t>
            </a:r>
            <a:r>
              <a:rPr lang="en-CA" sz="4000" dirty="0" err="1"/>
              <a:t>célula</a:t>
            </a:r>
            <a:r>
              <a:rPr lang="en-CA" sz="4000" dirty="0"/>
              <a:t> </a:t>
            </a:r>
            <a:r>
              <a:rPr lang="en-CA" sz="4000" dirty="0" err="1"/>
              <a:t>fisicamente</a:t>
            </a:r>
            <a:r>
              <a:rPr lang="en-CA" sz="4000" dirty="0"/>
              <a:t> </a:t>
            </a:r>
            <a:r>
              <a:rPr lang="en-CA" sz="4000" dirty="0" err="1"/>
              <a:t>cresce</a:t>
            </a:r>
            <a:r>
              <a:rPr lang="en-CA" sz="4000" dirty="0"/>
              <a:t>, </a:t>
            </a:r>
            <a:r>
              <a:rPr lang="en-CA" sz="4000" dirty="0" err="1"/>
              <a:t>copia</a:t>
            </a:r>
            <a:r>
              <a:rPr lang="en-CA" sz="4000" dirty="0"/>
              <a:t> </a:t>
            </a:r>
            <a:r>
              <a:rPr lang="en-CA" sz="4000" dirty="0" err="1"/>
              <a:t>suas</a:t>
            </a:r>
            <a:r>
              <a:rPr lang="en-CA" sz="4000" dirty="0"/>
              <a:t> </a:t>
            </a:r>
            <a:r>
              <a:rPr lang="en-CA" sz="4000" dirty="0" err="1"/>
              <a:t>organelas</a:t>
            </a:r>
            <a:r>
              <a:rPr lang="en-CA" sz="4000" dirty="0"/>
              <a:t>, e </a:t>
            </a:r>
            <a:r>
              <a:rPr lang="en-CA" sz="4000" dirty="0" err="1"/>
              <a:t>fabrica</a:t>
            </a:r>
            <a:r>
              <a:rPr lang="en-CA" sz="4000" dirty="0"/>
              <a:t> </a:t>
            </a:r>
            <a:r>
              <a:rPr lang="en-CA" sz="4000" dirty="0" err="1"/>
              <a:t>os</a:t>
            </a:r>
            <a:r>
              <a:rPr lang="en-CA" sz="4000" dirty="0"/>
              <a:t> components </a:t>
            </a:r>
            <a:r>
              <a:rPr lang="en-CA" sz="4000" dirty="0" err="1"/>
              <a:t>moleculares</a:t>
            </a:r>
            <a:r>
              <a:rPr lang="en-CA" sz="4000" dirty="0"/>
              <a:t>.</a:t>
            </a:r>
          </a:p>
          <a:p>
            <a:pPr marL="36900" indent="0">
              <a:buNone/>
            </a:pPr>
            <a:r>
              <a:rPr lang="en-CA" sz="4000" dirty="0" err="1"/>
              <a:t>Fase</a:t>
            </a:r>
            <a:r>
              <a:rPr lang="en-CA" sz="4000" dirty="0"/>
              <a:t> S: a </a:t>
            </a:r>
            <a:r>
              <a:rPr lang="en-CA" sz="4000" dirty="0" err="1"/>
              <a:t>célula</a:t>
            </a:r>
            <a:r>
              <a:rPr lang="en-CA" sz="4000" dirty="0"/>
              <a:t> </a:t>
            </a:r>
            <a:r>
              <a:rPr lang="en-CA" sz="4000" dirty="0" err="1"/>
              <a:t>Sintetiza</a:t>
            </a:r>
            <a:r>
              <a:rPr lang="en-CA" sz="4000" dirty="0"/>
              <a:t> um DNA novo e </a:t>
            </a:r>
            <a:r>
              <a:rPr lang="en-CA" sz="4000" dirty="0" err="1"/>
              <a:t>duplica</a:t>
            </a:r>
            <a:r>
              <a:rPr lang="en-CA" sz="4000" dirty="0"/>
              <a:t> </a:t>
            </a:r>
            <a:r>
              <a:rPr lang="en-CA" sz="4000" dirty="0" err="1"/>
              <a:t>os</a:t>
            </a:r>
            <a:r>
              <a:rPr lang="en-CA" sz="4000" dirty="0"/>
              <a:t> </a:t>
            </a:r>
            <a:r>
              <a:rPr lang="en-CA" sz="4000" dirty="0" err="1"/>
              <a:t>centrossomos</a:t>
            </a:r>
            <a:r>
              <a:rPr lang="en-CA" sz="4000" dirty="0"/>
              <a:t> (</a:t>
            </a:r>
            <a:r>
              <a:rPr lang="en-CA" sz="4000" dirty="0" err="1"/>
              <a:t>uma</a:t>
            </a:r>
            <a:r>
              <a:rPr lang="en-CA" sz="4000" dirty="0"/>
              <a:t> </a:t>
            </a:r>
            <a:r>
              <a:rPr lang="en-CA" sz="4000" dirty="0" err="1"/>
              <a:t>organela</a:t>
            </a:r>
            <a:r>
              <a:rPr lang="en-CA" sz="4000" dirty="0"/>
              <a:t> </a:t>
            </a:r>
            <a:r>
              <a:rPr lang="en-CA" sz="4000" dirty="0" err="1"/>
              <a:t>responsável</a:t>
            </a:r>
            <a:r>
              <a:rPr lang="en-CA" sz="4000" dirty="0"/>
              <a:t> pela forma cellular, </a:t>
            </a:r>
            <a:r>
              <a:rPr lang="en-CA" sz="4000" dirty="0" err="1"/>
              <a:t>citoesqueleto</a:t>
            </a:r>
            <a:r>
              <a:rPr lang="en-CA" sz="4000" dirty="0"/>
              <a:t>).</a:t>
            </a:r>
          </a:p>
          <a:p>
            <a:pPr marL="36900" indent="0">
              <a:buNone/>
            </a:pPr>
            <a:r>
              <a:rPr lang="en-CA" sz="4000" dirty="0" err="1"/>
              <a:t>Fase</a:t>
            </a:r>
            <a:r>
              <a:rPr lang="en-CA" sz="4000" dirty="0"/>
              <a:t> G2: </a:t>
            </a:r>
            <a:r>
              <a:rPr lang="en-CA" sz="4000" dirty="0" err="1"/>
              <a:t>cresce</a:t>
            </a:r>
            <a:r>
              <a:rPr lang="en-CA" sz="4000" dirty="0"/>
              <a:t> um </a:t>
            </a:r>
            <a:r>
              <a:rPr lang="en-CA" sz="4000" dirty="0" err="1"/>
              <a:t>pouco</a:t>
            </a:r>
            <a:r>
              <a:rPr lang="en-CA" sz="4000" dirty="0"/>
              <a:t> </a:t>
            </a:r>
            <a:r>
              <a:rPr lang="en-CA" sz="4000" dirty="0" err="1"/>
              <a:t>mais</a:t>
            </a:r>
            <a:r>
              <a:rPr lang="en-CA" sz="4000" dirty="0"/>
              <a:t>, </a:t>
            </a:r>
            <a:r>
              <a:rPr lang="en-CA" sz="4000" dirty="0" err="1"/>
              <a:t>produz</a:t>
            </a:r>
            <a:r>
              <a:rPr lang="en-CA" sz="4000" dirty="0"/>
              <a:t> </a:t>
            </a:r>
            <a:r>
              <a:rPr lang="en-CA" sz="4000" dirty="0" err="1"/>
              <a:t>mais</a:t>
            </a:r>
            <a:r>
              <a:rPr lang="en-CA" sz="4000" dirty="0"/>
              <a:t> </a:t>
            </a:r>
            <a:r>
              <a:rPr lang="en-CA" sz="4000" dirty="0" err="1"/>
              <a:t>proteínas</a:t>
            </a:r>
            <a:r>
              <a:rPr lang="en-CA" sz="4000" dirty="0"/>
              <a:t> e </a:t>
            </a:r>
            <a:r>
              <a:rPr lang="en-CA" sz="4000" dirty="0" err="1"/>
              <a:t>organiza</a:t>
            </a:r>
            <a:r>
              <a:rPr lang="en-CA" sz="4000" dirty="0"/>
              <a:t> as </a:t>
            </a:r>
            <a:r>
              <a:rPr lang="en-CA" sz="4000" dirty="0" err="1"/>
              <a:t>organelas</a:t>
            </a:r>
            <a:r>
              <a:rPr lang="en-CA" sz="4000" dirty="0"/>
              <a:t> para a </a:t>
            </a:r>
            <a:r>
              <a:rPr lang="en-CA" sz="4000" dirty="0" err="1"/>
              <a:t>duplicação</a:t>
            </a:r>
            <a:r>
              <a:rPr lang="en-CA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90805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71B15D2A-D2F8-12B2-8852-5220D5862E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642937"/>
            <a:ext cx="105918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2803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Mitose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02279"/>
            <a:ext cx="10353762" cy="4751614"/>
          </a:xfrm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CA" sz="4000" dirty="0" err="1"/>
              <a:t>Prófase</a:t>
            </a:r>
            <a:r>
              <a:rPr lang="en-CA" sz="4000" dirty="0"/>
              <a:t>: </a:t>
            </a:r>
            <a:r>
              <a:rPr lang="en-CA" sz="4000" dirty="0" err="1"/>
              <a:t>Cromossomos</a:t>
            </a:r>
            <a:r>
              <a:rPr lang="en-CA" sz="4000" dirty="0"/>
              <a:t> se </a:t>
            </a:r>
            <a:r>
              <a:rPr lang="en-CA" sz="4000" dirty="0" err="1"/>
              <a:t>condensam</a:t>
            </a:r>
            <a:r>
              <a:rPr lang="en-CA" sz="4000" dirty="0"/>
              <a:t>, </a:t>
            </a:r>
            <a:r>
              <a:rPr lang="en-CA" sz="4000" dirty="0" err="1"/>
              <a:t>nucléolo</a:t>
            </a:r>
            <a:r>
              <a:rPr lang="en-CA" sz="4000" dirty="0"/>
              <a:t> é </a:t>
            </a:r>
            <a:r>
              <a:rPr lang="en-CA" sz="4000" dirty="0" err="1"/>
              <a:t>destruído</a:t>
            </a:r>
            <a:r>
              <a:rPr lang="en-CA" sz="4000" dirty="0"/>
              <a:t>, </a:t>
            </a:r>
            <a:r>
              <a:rPr lang="en-CA" sz="4000" dirty="0" err="1"/>
              <a:t>fuso</a:t>
            </a:r>
            <a:r>
              <a:rPr lang="en-CA" sz="4000" dirty="0"/>
              <a:t> </a:t>
            </a:r>
            <a:r>
              <a:rPr lang="en-CA" sz="4000" dirty="0" err="1"/>
              <a:t>mitótico</a:t>
            </a:r>
            <a:r>
              <a:rPr lang="en-CA" sz="4000" dirty="0"/>
              <a:t> se forma, </a:t>
            </a:r>
            <a:r>
              <a:rPr lang="en-CA" sz="4000" dirty="0" err="1"/>
              <a:t>carioteca</a:t>
            </a:r>
            <a:r>
              <a:rPr lang="en-CA" sz="4000" dirty="0"/>
              <a:t> </a:t>
            </a:r>
            <a:r>
              <a:rPr lang="en-CA" sz="4000" dirty="0" err="1"/>
              <a:t>destruída</a:t>
            </a:r>
            <a:r>
              <a:rPr lang="en-CA" sz="4000" dirty="0"/>
              <a:t>.</a:t>
            </a:r>
          </a:p>
          <a:p>
            <a:pPr marL="36900" indent="0">
              <a:buNone/>
            </a:pPr>
            <a:r>
              <a:rPr lang="en-CA" sz="4000" dirty="0" err="1"/>
              <a:t>Metáfase</a:t>
            </a:r>
            <a:r>
              <a:rPr lang="en-CA" sz="4000" dirty="0"/>
              <a:t>: </a:t>
            </a:r>
            <a:r>
              <a:rPr lang="en-CA" sz="4000" dirty="0" err="1"/>
              <a:t>Todos</a:t>
            </a:r>
            <a:r>
              <a:rPr lang="en-CA" sz="4000" dirty="0"/>
              <a:t> </a:t>
            </a:r>
            <a:r>
              <a:rPr lang="en-CA" sz="4000" dirty="0" err="1"/>
              <a:t>cromossomos</a:t>
            </a:r>
            <a:r>
              <a:rPr lang="en-CA" sz="4000" dirty="0"/>
              <a:t> </a:t>
            </a:r>
            <a:r>
              <a:rPr lang="en-CA" sz="4000" dirty="0" err="1"/>
              <a:t>alinhados</a:t>
            </a:r>
            <a:r>
              <a:rPr lang="en-CA" sz="4000" dirty="0"/>
              <a:t> no </a:t>
            </a:r>
            <a:r>
              <a:rPr lang="en-CA" sz="4000" dirty="0" err="1"/>
              <a:t>centro</a:t>
            </a:r>
            <a:r>
              <a:rPr lang="en-CA" sz="4000" dirty="0"/>
              <a:t> da </a:t>
            </a:r>
            <a:r>
              <a:rPr lang="en-CA" sz="4000" dirty="0" err="1"/>
              <a:t>célula</a:t>
            </a:r>
            <a:r>
              <a:rPr lang="en-CA" sz="4000" dirty="0"/>
              <a:t>, </a:t>
            </a:r>
            <a:r>
              <a:rPr lang="en-CA" sz="4000" dirty="0" err="1"/>
              <a:t>microtúbulos</a:t>
            </a:r>
            <a:r>
              <a:rPr lang="en-CA" sz="4000" dirty="0"/>
              <a:t> se </a:t>
            </a:r>
            <a:r>
              <a:rPr lang="en-CA" sz="4000" dirty="0" err="1"/>
              <a:t>ligam</a:t>
            </a:r>
            <a:r>
              <a:rPr lang="en-CA" sz="4000" dirty="0"/>
              <a:t> </a:t>
            </a:r>
            <a:r>
              <a:rPr lang="en-CA" sz="4000" dirty="0" err="1"/>
              <a:t>aos</a:t>
            </a:r>
            <a:r>
              <a:rPr lang="en-CA" sz="4000" dirty="0"/>
              <a:t> </a:t>
            </a:r>
            <a:r>
              <a:rPr lang="en-CA" sz="4000" dirty="0" err="1"/>
              <a:t>centrômeros</a:t>
            </a:r>
            <a:r>
              <a:rPr lang="en-CA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9514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dirty="0" err="1"/>
              <a:t>Mitose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6D431-BB22-84F1-4849-FE79D14FF2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902279"/>
            <a:ext cx="10353762" cy="4469946"/>
          </a:xfrm>
        </p:spPr>
        <p:txBody>
          <a:bodyPr>
            <a:normAutofit lnSpcReduction="10000"/>
          </a:bodyPr>
          <a:lstStyle/>
          <a:p>
            <a:pPr marL="36900" indent="0">
              <a:buNone/>
            </a:pPr>
            <a:r>
              <a:rPr lang="en-CA" sz="4000" dirty="0" err="1"/>
              <a:t>Anáfase</a:t>
            </a:r>
            <a:r>
              <a:rPr lang="en-CA" sz="4000" dirty="0"/>
              <a:t>: </a:t>
            </a:r>
            <a:r>
              <a:rPr lang="en-CA" sz="4000" dirty="0" err="1"/>
              <a:t>Centrômeros</a:t>
            </a:r>
            <a:r>
              <a:rPr lang="en-CA" sz="4000" dirty="0"/>
              <a:t> se </a:t>
            </a:r>
            <a:r>
              <a:rPr lang="en-CA" sz="4000" dirty="0" err="1"/>
              <a:t>quebram</a:t>
            </a:r>
            <a:r>
              <a:rPr lang="en-CA" sz="4000" dirty="0"/>
              <a:t>, </a:t>
            </a:r>
            <a:r>
              <a:rPr lang="en-CA" sz="4000" dirty="0" err="1"/>
              <a:t>microtúbulos</a:t>
            </a:r>
            <a:r>
              <a:rPr lang="en-CA" sz="4000" dirty="0"/>
              <a:t> </a:t>
            </a:r>
            <a:r>
              <a:rPr lang="en-CA" sz="4000" dirty="0" err="1"/>
              <a:t>puxam</a:t>
            </a:r>
            <a:r>
              <a:rPr lang="en-CA" sz="4000" dirty="0"/>
              <a:t> </a:t>
            </a:r>
            <a:r>
              <a:rPr lang="en-CA" sz="4000" dirty="0" err="1"/>
              <a:t>os</a:t>
            </a:r>
            <a:r>
              <a:rPr lang="en-CA" sz="4000" dirty="0"/>
              <a:t> </a:t>
            </a:r>
            <a:r>
              <a:rPr lang="en-CA" sz="4000" dirty="0" err="1"/>
              <a:t>cromossomos</a:t>
            </a:r>
            <a:r>
              <a:rPr lang="en-CA" sz="4000" dirty="0"/>
              <a:t>, </a:t>
            </a:r>
            <a:r>
              <a:rPr lang="en-CA" sz="4000" dirty="0" err="1"/>
              <a:t>célula</a:t>
            </a:r>
            <a:r>
              <a:rPr lang="en-CA" sz="4000" dirty="0"/>
              <a:t> se </a:t>
            </a:r>
            <a:r>
              <a:rPr lang="en-CA" sz="4000" dirty="0" err="1"/>
              <a:t>alonga</a:t>
            </a:r>
            <a:r>
              <a:rPr lang="en-CA" sz="4000" dirty="0"/>
              <a:t>.</a:t>
            </a:r>
          </a:p>
          <a:p>
            <a:pPr marL="36900" indent="0">
              <a:buNone/>
            </a:pPr>
            <a:endParaRPr lang="en-CA" sz="4000" dirty="0"/>
          </a:p>
          <a:p>
            <a:pPr marL="36900" indent="0">
              <a:buNone/>
            </a:pPr>
            <a:r>
              <a:rPr lang="en-CA" sz="4000" dirty="0" err="1"/>
              <a:t>Telófase</a:t>
            </a:r>
            <a:r>
              <a:rPr lang="en-CA" sz="4000" dirty="0"/>
              <a:t>: </a:t>
            </a:r>
            <a:r>
              <a:rPr lang="en-CA" sz="4000" dirty="0" err="1"/>
              <a:t>Cromossomos</a:t>
            </a:r>
            <a:r>
              <a:rPr lang="en-CA" sz="4000" dirty="0"/>
              <a:t> se </a:t>
            </a:r>
            <a:r>
              <a:rPr lang="en-CA" sz="4000" dirty="0" err="1"/>
              <a:t>afrouxam</a:t>
            </a:r>
            <a:r>
              <a:rPr lang="en-CA" sz="4000" dirty="0"/>
              <a:t>, </a:t>
            </a:r>
            <a:r>
              <a:rPr lang="en-CA" sz="4000" dirty="0" err="1"/>
              <a:t>nucléolo</a:t>
            </a:r>
            <a:r>
              <a:rPr lang="en-CA" sz="4000" dirty="0"/>
              <a:t> é </a:t>
            </a:r>
            <a:r>
              <a:rPr lang="en-CA" sz="4000" dirty="0" err="1"/>
              <a:t>construído</a:t>
            </a:r>
            <a:r>
              <a:rPr lang="en-CA" sz="4000" dirty="0"/>
              <a:t>, </a:t>
            </a:r>
            <a:r>
              <a:rPr lang="en-CA" sz="4000" dirty="0" err="1"/>
              <a:t>fuso</a:t>
            </a:r>
            <a:r>
              <a:rPr lang="en-CA" sz="4000" dirty="0"/>
              <a:t> </a:t>
            </a:r>
            <a:r>
              <a:rPr lang="en-CA" sz="4000" dirty="0" err="1"/>
              <a:t>mitótico</a:t>
            </a:r>
            <a:r>
              <a:rPr lang="en-CA" sz="4000" dirty="0"/>
              <a:t> se </a:t>
            </a:r>
            <a:r>
              <a:rPr lang="en-CA" sz="4000" dirty="0" err="1"/>
              <a:t>desfaz</a:t>
            </a:r>
            <a:r>
              <a:rPr lang="en-CA" sz="4000" dirty="0"/>
              <a:t>, </a:t>
            </a:r>
            <a:r>
              <a:rPr lang="en-CA" sz="4000" dirty="0" err="1"/>
              <a:t>carioteca</a:t>
            </a:r>
            <a:r>
              <a:rPr lang="en-CA" sz="4000" dirty="0"/>
              <a:t> </a:t>
            </a:r>
            <a:r>
              <a:rPr lang="en-CA" sz="4000" dirty="0" err="1"/>
              <a:t>construída</a:t>
            </a:r>
            <a:r>
              <a:rPr lang="en-CA" sz="4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43470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sz="4800" dirty="0" err="1">
                <a:solidFill>
                  <a:schemeClr val="bg1"/>
                </a:solidFill>
              </a:rPr>
              <a:t>Fim</a:t>
            </a:r>
            <a:r>
              <a:rPr lang="en-CA" sz="4800" dirty="0">
                <a:solidFill>
                  <a:schemeClr val="bg1"/>
                </a:solidFill>
              </a:rPr>
              <a:t> da G2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77D062-F2CC-66CB-D801-F85C073D3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877" y="1510259"/>
            <a:ext cx="9227674" cy="5347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8728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sz="4800" dirty="0" err="1">
                <a:solidFill>
                  <a:schemeClr val="bg1"/>
                </a:solidFill>
              </a:rPr>
              <a:t>Prófase</a:t>
            </a: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06DD972-B675-D306-4F18-59761BE35C33}"/>
              </a:ext>
            </a:extLst>
          </p:cNvPr>
          <p:cNvGrpSpPr/>
          <p:nvPr/>
        </p:nvGrpSpPr>
        <p:grpSpPr>
          <a:xfrm>
            <a:off x="0" y="2511990"/>
            <a:ext cx="12102059" cy="3381753"/>
            <a:chOff x="79067" y="2769236"/>
            <a:chExt cx="10638896" cy="284779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6BC41B6-7693-B749-66F5-46E37539B99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7961"/>
            <a:stretch/>
          </p:blipFill>
          <p:spPr>
            <a:xfrm>
              <a:off x="4873048" y="2887579"/>
              <a:ext cx="5844915" cy="2727814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71B4FD1-E4F4-86E1-EBBC-37AE69CE85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277" t="24825"/>
            <a:stretch/>
          </p:blipFill>
          <p:spPr>
            <a:xfrm>
              <a:off x="79067" y="2769236"/>
              <a:ext cx="6112514" cy="284779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50688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A519612-74FD-2077-E7E0-3BEA44CD70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309"/>
          <a:stretch/>
        </p:blipFill>
        <p:spPr>
          <a:xfrm>
            <a:off x="3034" y="1514007"/>
            <a:ext cx="12127832" cy="53439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63C606D-E560-4820-9C3E-3B881D30A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CA" sz="4800" dirty="0" err="1">
                <a:solidFill>
                  <a:schemeClr val="bg1"/>
                </a:solidFill>
              </a:rPr>
              <a:t>Metáfase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9387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ppt/theme/themeOverride1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2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ppt/theme/themeOverride3.xml><?xml version="1.0" encoding="utf-8"?>
<a:themeOverride xmlns:a="http://schemas.openxmlformats.org/drawingml/2006/main">
  <a:clrScheme name="Custom 42">
    <a:dk1>
      <a:sysClr val="windowText" lastClr="000000"/>
    </a:dk1>
    <a:lt1>
      <a:sysClr val="window" lastClr="FFFFFF"/>
    </a:lt1>
    <a:dk2>
      <a:srgbClr val="454551"/>
    </a:dk2>
    <a:lt2>
      <a:srgbClr val="E3E3E5"/>
    </a:lt2>
    <a:accent1>
      <a:srgbClr val="FE09E3"/>
    </a:accent1>
    <a:accent2>
      <a:srgbClr val="00ACF5"/>
    </a:accent2>
    <a:accent3>
      <a:srgbClr val="55CB72"/>
    </a:accent3>
    <a:accent4>
      <a:srgbClr val="EFC926"/>
    </a:accent4>
    <a:accent5>
      <a:srgbClr val="969696"/>
    </a:accent5>
    <a:accent6>
      <a:srgbClr val="D54773"/>
    </a:accent6>
    <a:hlink>
      <a:srgbClr val="6B9F25"/>
    </a:hlink>
    <a:folHlink>
      <a:srgbClr val="8C8C8C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0f5b5bd-16dc-4864-8a19-c881957b2f51">
      <Terms xmlns="http://schemas.microsoft.com/office/infopath/2007/PartnerControls"/>
    </lcf76f155ced4ddcb4097134ff3c332f>
    <TaxCatchAll xmlns="921ae6d9-0e73-4dd0-8708-174fa2146c33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D56ABC87892B4346921B54A26B5A627C" ma:contentTypeVersion="10" ma:contentTypeDescription="Crie um novo documento." ma:contentTypeScope="" ma:versionID="687a397711171c5e9cedea794baec7a2">
  <xsd:schema xmlns:xsd="http://www.w3.org/2001/XMLSchema" xmlns:xs="http://www.w3.org/2001/XMLSchema" xmlns:p="http://schemas.microsoft.com/office/2006/metadata/properties" xmlns:ns2="921ae6d9-0e73-4dd0-8708-174fa2146c33" xmlns:ns3="50f5b5bd-16dc-4864-8a19-c881957b2f51" targetNamespace="http://schemas.microsoft.com/office/2006/metadata/properties" ma:root="true" ma:fieldsID="ab9eee55fbf2f8fc2ea732dacee5125c" ns2:_="" ns3:_="">
    <xsd:import namespace="921ae6d9-0e73-4dd0-8708-174fa2146c33"/>
    <xsd:import namespace="50f5b5bd-16dc-4864-8a19-c881957b2f51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lcf76f155ced4ddcb4097134ff3c332f" minOccurs="0"/>
                <xsd:element ref="ns2:TaxCatchAll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21ae6d9-0e73-4dd0-8708-174fa2146c33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cfe94a0d-4096-4f15-94ca-9f5ae7659ee2}" ma:internalName="TaxCatchAll" ma:showField="CatchAllData" ma:web="921ae6d9-0e73-4dd0-8708-174fa2146c3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0f5b5bd-16dc-4864-8a19-c881957b2f5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Marcações de imagem" ma:readOnly="false" ma:fieldId="{5cf76f15-5ced-4ddc-b409-7134ff3c332f}" ma:taxonomyMulti="true" ma:sspId="8bee0d7d-e0dd-4976-8ad4-cb0783d2a53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2A3AD49-9331-450C-A2FE-6857A4DB38C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73CC670F-05B9-4BB7-BA2C-0DE5B5C1E5D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268985-E74D-4D3A-983E-B7A47EFC1B8C}"/>
</file>

<file path=docProps/app.xml><?xml version="1.0" encoding="utf-8"?>
<Properties xmlns="http://schemas.openxmlformats.org/officeDocument/2006/extended-properties" xmlns:vt="http://schemas.openxmlformats.org/officeDocument/2006/docPropsVTypes">
  <Template>{843EF5B9-FD90-4B2E-A5F6-FEBD57064002}tf00934815_win32</Template>
  <TotalTime>91</TotalTime>
  <Words>511</Words>
  <Application>Microsoft Office PowerPoint</Application>
  <PresentationFormat>Widescreen</PresentationFormat>
  <Paragraphs>54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1" baseType="lpstr">
      <vt:lpstr>Goudy Old Style</vt:lpstr>
      <vt:lpstr>Wingdings 2</vt:lpstr>
      <vt:lpstr>SlateVTI</vt:lpstr>
      <vt:lpstr>Ciclo Celular</vt:lpstr>
      <vt:lpstr>Introdução</vt:lpstr>
      <vt:lpstr>Interfase</vt:lpstr>
      <vt:lpstr>PowerPoint Presentation</vt:lpstr>
      <vt:lpstr>Mitose</vt:lpstr>
      <vt:lpstr>Mitose</vt:lpstr>
      <vt:lpstr>Fim da G2</vt:lpstr>
      <vt:lpstr>Prófase</vt:lpstr>
      <vt:lpstr>Metáfase</vt:lpstr>
      <vt:lpstr>Anáfase</vt:lpstr>
      <vt:lpstr>PowerPoint Presentation</vt:lpstr>
      <vt:lpstr>Telófase</vt:lpstr>
      <vt:lpstr>Citocinese</vt:lpstr>
      <vt:lpstr>Começo da G1</vt:lpstr>
      <vt:lpstr>PowerPoint Presentation</vt:lpstr>
      <vt:lpstr>PowerPoint Presentation</vt:lpstr>
      <vt:lpstr>Meiose I</vt:lpstr>
      <vt:lpstr>Prófase I</vt:lpstr>
      <vt:lpstr>Crossing-over</vt:lpstr>
      <vt:lpstr>Metáfase I</vt:lpstr>
      <vt:lpstr>PowerPoint Presentation</vt:lpstr>
      <vt:lpstr>Anáfase I e Telófase I</vt:lpstr>
      <vt:lpstr>PowerPoint Presentation</vt:lpstr>
      <vt:lpstr>Meiose II</vt:lpstr>
      <vt:lpstr>PowerPoint Presentation</vt:lpstr>
      <vt:lpstr>Meiose e variação genética</vt:lpstr>
      <vt:lpstr>Meiose e variação genética</vt:lpstr>
      <vt:lpstr>Meiose e variação genética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Ciclo Celular</dc:title>
  <dc:creator>THIAGO GODOY DE OLIVEIRA</dc:creator>
  <cp:lastModifiedBy>THIAGO GODOY DE OLIVEIRA</cp:lastModifiedBy>
  <cp:revision>4</cp:revision>
  <dcterms:created xsi:type="dcterms:W3CDTF">2022-05-22T22:06:26Z</dcterms:created>
  <dcterms:modified xsi:type="dcterms:W3CDTF">2022-05-22T23:37:34Z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0x010100D56ABC87892B4346921B54A26B5A627C</vt:lpwstr>
  </property>
</Properties>
</file>